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0"/>
  </p:handoutMasterIdLst>
  <p:sldIdLst>
    <p:sldId id="2804" r:id="rId3"/>
    <p:sldId id="2342" r:id="rId4"/>
    <p:sldId id="2812" r:id="rId5"/>
    <p:sldId id="2866" r:id="rId7"/>
    <p:sldId id="2835" r:id="rId8"/>
    <p:sldId id="2846" r:id="rId9"/>
    <p:sldId id="3083" r:id="rId10"/>
    <p:sldId id="3084" r:id="rId11"/>
    <p:sldId id="3085" r:id="rId12"/>
    <p:sldId id="3086" r:id="rId13"/>
    <p:sldId id="3087" r:id="rId14"/>
    <p:sldId id="3088" r:id="rId15"/>
    <p:sldId id="3089" r:id="rId16"/>
    <p:sldId id="3090" r:id="rId17"/>
    <p:sldId id="3091" r:id="rId18"/>
    <p:sldId id="3092" r:id="rId19"/>
    <p:sldId id="3093" r:id="rId20"/>
    <p:sldId id="3094" r:id="rId21"/>
    <p:sldId id="3095" r:id="rId22"/>
    <p:sldId id="3096" r:id="rId23"/>
    <p:sldId id="3097" r:id="rId24"/>
    <p:sldId id="3098" r:id="rId25"/>
    <p:sldId id="3099" r:id="rId26"/>
    <p:sldId id="3127" r:id="rId27"/>
    <p:sldId id="3100" r:id="rId28"/>
    <p:sldId id="3101" r:id="rId29"/>
    <p:sldId id="3102" r:id="rId30"/>
    <p:sldId id="3103" r:id="rId31"/>
    <p:sldId id="3104" r:id="rId32"/>
    <p:sldId id="3105" r:id="rId33"/>
    <p:sldId id="3106" r:id="rId34"/>
    <p:sldId id="3107" r:id="rId35"/>
    <p:sldId id="3108" r:id="rId36"/>
    <p:sldId id="3125" r:id="rId37"/>
    <p:sldId id="3109" r:id="rId38"/>
    <p:sldId id="3110" r:id="rId39"/>
    <p:sldId id="3111" r:id="rId40"/>
    <p:sldId id="3112" r:id="rId41"/>
    <p:sldId id="3113" r:id="rId42"/>
    <p:sldId id="3126" r:id="rId43"/>
    <p:sldId id="3114" r:id="rId44"/>
    <p:sldId id="3115" r:id="rId45"/>
    <p:sldId id="3116" r:id="rId46"/>
    <p:sldId id="3117" r:id="rId47"/>
    <p:sldId id="3118" r:id="rId48"/>
    <p:sldId id="3119" r:id="rId49"/>
    <p:sldId id="3120" r:id="rId50"/>
    <p:sldId id="3121" r:id="rId51"/>
    <p:sldId id="3122" r:id="rId52"/>
    <p:sldId id="3134" r:id="rId53"/>
    <p:sldId id="3181" r:id="rId54"/>
    <p:sldId id="3190" r:id="rId55"/>
    <p:sldId id="3191" r:id="rId56"/>
    <p:sldId id="3192" r:id="rId57"/>
    <p:sldId id="3198" r:id="rId58"/>
    <p:sldId id="3193" r:id="rId59"/>
    <p:sldId id="3194" r:id="rId60"/>
    <p:sldId id="3195" r:id="rId61"/>
    <p:sldId id="3196" r:id="rId62"/>
    <p:sldId id="3197" r:id="rId63"/>
    <p:sldId id="3199" r:id="rId64"/>
    <p:sldId id="3200" r:id="rId65"/>
    <p:sldId id="3201" r:id="rId66"/>
    <p:sldId id="3202" r:id="rId67"/>
    <p:sldId id="3203" r:id="rId68"/>
    <p:sldId id="3204" r:id="rId69"/>
    <p:sldId id="3205" r:id="rId70"/>
    <p:sldId id="3206" r:id="rId71"/>
    <p:sldId id="3207" r:id="rId72"/>
    <p:sldId id="3156" r:id="rId73"/>
    <p:sldId id="3146" r:id="rId74"/>
    <p:sldId id="3147" r:id="rId75"/>
    <p:sldId id="3148" r:id="rId76"/>
    <p:sldId id="3149" r:id="rId77"/>
    <p:sldId id="3150" r:id="rId78"/>
    <p:sldId id="3151" r:id="rId79"/>
    <p:sldId id="3152" r:id="rId80"/>
    <p:sldId id="3153" r:id="rId81"/>
    <p:sldId id="3154" r:id="rId82"/>
    <p:sldId id="3155" r:id="rId83"/>
    <p:sldId id="3157" r:id="rId84"/>
    <p:sldId id="3158" r:id="rId85"/>
    <p:sldId id="3159" r:id="rId86"/>
    <p:sldId id="3160" r:id="rId87"/>
    <p:sldId id="3161" r:id="rId88"/>
    <p:sldId id="3162" r:id="rId89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6C"/>
    <a:srgbClr val="EBA946"/>
    <a:srgbClr val="B56769"/>
    <a:srgbClr val="657CC3"/>
    <a:srgbClr val="B79807"/>
    <a:srgbClr val="FE9B1C"/>
    <a:srgbClr val="DD9E61"/>
    <a:srgbClr val="F3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6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D355-5404-4EC3-98D6-1F8D0B957E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A069-BD80-409D-8163-E9B9EE06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1.png"/><Relationship Id="rId2" Type="http://schemas.openxmlformats.org/officeDocument/2006/relationships/tags" Target="../tags/tag4.xml"/><Relationship Id="rId1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1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1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655" y="27622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逻辑回归的假设</a:t>
            </a:r>
            <a:r>
              <a:rPr lang="zh-CN" altLang="en-US" b="1"/>
              <a:t>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基于sigmoid函数的性质，我们将线性回归的假设函数，放到z的位置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就会得到一个自变量是x1到xn，参数是θ0到θn，值域是0到1的新的函数。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该函数就是逻辑回归的假设函数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310255"/>
            <a:ext cx="11136630" cy="2016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输出的意义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4790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设逻辑回归模型的输出为hθ(x)，它的值在0到1之间。我们可以将hθ(x)看做是，在给定输入特征x的情况下，样本属于某个类别的概率。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在分类时，我们会提前设置一个阈值p：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计算出逻辑回归的输出hθ(x)后，会将hθ(x)和阈值p进行比较，然后根据比较的结果，得到模型的最终输出值。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2741295"/>
            <a:ext cx="6406515" cy="97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025265"/>
            <a:ext cx="747395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0965180" cy="99060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例如，如果输出结果hθ(x)大于等于p，那么就将样本预测为正例，如果输出结果hθ(x)小于p，就将样本预测为负例。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正例对应1，负例对应0，由于hθ(x)的取值范围是0到1，所以：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如果hθ(x)越接近1，那么x就更可能是正例，hθ(x)越接近0，x则更可能是负例。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894330"/>
            <a:ext cx="10001250" cy="2899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案例垃圾邮件识别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基于垃圾邮件识别这一问题，来理解逻辑回归模型的工作过程。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首先，定义样本的标签值，当y=0时，代表正常邮件，当y=1时，代表垃圾邮件。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因为一封邮件要么是正常邮件，要么是垃圾邮件，所以P(y=0)+P(y=1)=1。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2886710"/>
            <a:ext cx="8340725" cy="3032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结果预测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在预测分类结果时，输入的邮件包含n个特征，从x1到xn，我们将特征向量x，代入到逻辑回归的假设函数hθ(x)中，计算出结果。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hθ(x)的输出在0到1之间。将hθ(x)与固定阈值p进行比较，就可以判断出，输入的x的类别了。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2802890"/>
            <a:ext cx="9003030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6512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99123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例如，hθ(x)=0.75，那么模型就认为，这封邮件是垃圾邮件的概率为0.75，也就是P(y=1)=0.75。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因此，就可以计算出正常邮件的概率为，P(y=0)=0.25。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如果我们将垃圾邮件的判断阈值p设置为0.5，那么由于hθ(x)=0.75大于p，因此就认为该邮件是垃圾邮件。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290570"/>
            <a:ext cx="9931400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设定阈值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4255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有的时候，我们可以灵活的设置阈值p，使模型计算出倾向于某种类别的分类结果。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例如，为了提高垃圾邮件识别的准确率，或者说是减少错误召回的样本，那么就可以适当提高p的值。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例如，将p设置为0.9，这样就只有非常典型的垃圾邮件，才会被识别和标记出来。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反过来，如果将p设置为0.1，就会提高垃圾邮件识别的召回率，增加目标样本的召回。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3566795"/>
            <a:ext cx="11204575" cy="1744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892300" y="2755265"/>
            <a:ext cx="9421495" cy="1229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什么是二分类的决策边界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决策边界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4255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决策边界，英文是Decision Boundary，是分类问题中的一个重要概念。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决策边界可以是一条直线或一条曲线，前者对应的分类问题是线性分类，后者是非线性分类。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决策边界的形状取决于所使用的分类算法和数据分布。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027680"/>
            <a:ext cx="6028055" cy="2640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不同模型的决策边界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425575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在解决分类问题时，机器学习算法的目标就是寻找合适的决策边界，对数据点进行分类。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不同的机器学习算法，会产出不同形状的决策边界。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例如，对于相同的训练数据，左图表示了逻辑回归的决策边界，右图表示了神经网络的决策边界。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3159125"/>
            <a:ext cx="7712075" cy="2728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1"/>
          <p:cNvSpPr>
            <a:spLocks noGrp="1"/>
          </p:cNvSpPr>
          <p:nvPr/>
        </p:nvSpPr>
        <p:spPr>
          <a:xfrm>
            <a:off x="892810" y="866140"/>
            <a:ext cx="9029065" cy="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基础篇</a:t>
            </a:r>
            <a:r>
              <a:rPr lang="en-US" altLang="zh-CN" sz="4400" b="1"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：逻辑回归和二分类任务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8980" y="2346960"/>
            <a:ext cx="2955925" cy="3292475"/>
          </a:xfrm>
        </p:spPr>
        <p:txBody>
          <a:bodyPr vert="horz">
            <a:no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1.什么是逻辑回归模型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2.什么是二分类的决策边界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3.什么是非线性的分类问题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4.什么是二元交叉熵损失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5.逻辑回归代价函数的分析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6.梯度下降求解逻辑回归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7.代价函数的梯度计算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8.使用Python实现逻辑回归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9.使用Pytorch实现逻辑回归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endParaRPr lang="zh-CN" altLang="en-US" sz="1400" b="1">
              <a:latin typeface="+mj-lt"/>
              <a:ea typeface="+mj-ea"/>
              <a:cs typeface="+mj-cs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95" y="2290445"/>
            <a:ext cx="4201795" cy="3538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逻辑回归和决策边界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0979785" cy="111379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逻辑回归的假设函数为hθ(x)，首先我们需要计算线性累加结果z，然后将z输入至sigmoid函数g(z)，就得到预测结果h。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如果z大于等于0，那么hθ(x)的结果就大于等于0.5，样本就会被预测为正例，标签y=1。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如果z小于0，hθ(x)就小于0.5，样本会被预测为负例，标签y=0。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920365"/>
            <a:ext cx="4840605" cy="2983230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6306185" y="3898900"/>
          <a:ext cx="4632960" cy="1175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629150" imgH="1174750" progId="Paint.Picture">
                  <p:embed/>
                </p:oleObj>
              </mc:Choice>
              <mc:Fallback>
                <p:oleObj name="" r:id="rId3" imgW="4629150" imgH="11747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6185" y="3898900"/>
                        <a:ext cx="4632960" cy="1175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线性方程</a:t>
            </a:r>
            <a:r>
              <a:rPr lang="zh-CN" altLang="en-US" b="1"/>
              <a:t>z的意义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68072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对于线性方程z，它等于θ0+θ1x1+θ2x2一直加到θn xn，当z=0时，z是n维空间中的平面。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该平面将空间中的样本，分成了蓝色正例和红色负例两类，两类样本分别在平面z的两侧。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2765425"/>
            <a:ext cx="8916035" cy="30060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29095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例如，在平面x1-O-x2中，分布着蓝色圆圈表示的正样本与红色叉子表示的负样本，它们有两个特征，x1和x2。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其中正样本标记为y=1，负样本标记为y=0。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在平面上画出一条橙色的直线，x1+x2-3=0。该直线交x1轴于点(3, 0)，交x2轴于点(0, 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我们会发现正负两类样本刚好分布在直线的两侧。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85" y="3140075"/>
            <a:ext cx="4177665" cy="32473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带入结果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7266305" cy="1425575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这时我们将某个样本的特征向量(x1, x2)，代入到直线z=-3+x1+x2中，计算出结果。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如果结果z大于0，就说明该样本是正例，对应图中的蓝色圆圈。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如果结果z小于0，说明该样本是负例，对应图中的红色叉子。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如果结果z刚好等于0，说明样本在直线上，这种情况下，这个样本既可以当做正例，也可以当做负例。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而直线z，就是该分类问题的决策边界。</a:t>
            </a:r>
            <a:endParaRPr lang="en-US" altLang="zh-CN" sz="1200"/>
          </a:p>
          <a:p>
            <a:pPr algn="l">
              <a:buClrTx/>
              <a:buSzTx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60" y="3348355"/>
            <a:ext cx="6436360" cy="28714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12620" y="2755265"/>
            <a:ext cx="915098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什么是非线性的分类问题？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非线性分类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254740" cy="112141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在逻辑回归的假设函数中，z的位置对应了一个线性方程，因此逻辑回归属于线性分类器。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线性分类器无法直接解决，线性不可分的问题。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例如，下面这组数据就没办法通过直线来划分。接下来，我们就针对非线性分类问题的决策边界进行讨论。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25" y="2723515"/>
            <a:ext cx="9222105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非线性的决策边界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06616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在平面上设置一些样本，蓝色圆圈是正例，红色叉子是负例。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这些样本的正例，恰好在以(0, 0)点为圆心，半径等于1的圆内，负例在圆外。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如果将圆的方程x1^2+x2^2-1=0作为该分类问题的决策边界，那么这个圆恰好可以将正负样本分开，正样本在圆内，负样本在圆外。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10" y="2766695"/>
            <a:ext cx="4262755" cy="3296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带入决策边界，判断类别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32334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将某个样本的特征向量，代入到圆的方程：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如果方程的计算结果小于0，就说明样本在圆内，此时就可以通过圆的方程判断出该样本是正例。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如果将特征向量带入到圆的方程后，计算结果大于0，就可以判断出样本是负例。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这个圆，就是非线性分类问题的决策边界。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3131185"/>
            <a:ext cx="6919595" cy="28295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决策边界不唯一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71374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同一分类问题的决策边界不是唯一的。对于同一份数据，不同算法可能会计算出不同的方程，这些方程会对应不同的决策边界。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例如，下面A、B、C这三种情况，对应了三个不同决策边界，它们可能是由不同的算法产生的。</a:t>
            </a:r>
            <a:endParaRPr lang="en-US" altLang="zh-CN" sz="1400"/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2579370"/>
            <a:ext cx="9308465" cy="3392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</a:t>
            </a:r>
            <a:r>
              <a:rPr lang="en-US" altLang="zh-CN" b="1"/>
              <a:t>1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4095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直线C的方程是x1-x2=0，很明显它不是一个好的决策边界，因为它不能将正负样本恰好分开。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2491105"/>
            <a:ext cx="7176770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思考一个问题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025" y="1398270"/>
            <a:ext cx="8982710" cy="318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给定平面上两组样本，红色叉子和蓝色圆圈，如何训练出中间的蓝色直线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决策边界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" y="1909445"/>
            <a:ext cx="5427980" cy="432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举例说明2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9364980" cy="158877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即使两条决策边界，都可以将全部样本识别正确，它们之间也有好坏之分。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例如，A和B两条直线，虽然都可以将正负样本分开，但它们却是不一样的。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相比直线A，直线B距离正负样本都比较远，因此，当遇到未知的样本时，直线B可以更容易的给出正确的判断结果。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05" y="2880360"/>
            <a:ext cx="6374765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不规则的决策边界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51181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我们甚至可以找出某个完全不规则的图形，作为分类问题的决策边界，只不过这样的决策边界对应的方程可能非常复杂。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402840"/>
            <a:ext cx="9805035" cy="36518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83312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总结来说，在使用方程来表示分类的决策边界时，方程的形式和方程的参数，同时决定着决策边界的样子。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例如，线性方程与多项式方程就会产生不同形式的决策边界。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" y="2880995"/>
            <a:ext cx="1051560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84010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对于二分类问题，实际上就是要找到一组方程z的参数，θ0、θ1等等到θn：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将蓝色正例、红色负例，两类样本，在空间中分开，使它们恰好分布在绿色决策边界的两侧。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" y="2777490"/>
            <a:ext cx="8150225" cy="2864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243455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二元交叉熵损失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二元交叉熵损失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5770" y="1691005"/>
            <a:ext cx="11033125" cy="12039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二元交叉熵损失，英文是Binary Cross Entropy Loss，它是用于二分类问题的一种常用的损失函数。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在二元交叉熵损失函数中，y是样本的真实标签，取0或1，p是样本为正例的概率，p的取值在0到1之间，m是训练集中样本的个数。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公式整体衡量了，模型的预测概率p和真实标签y之间的差异。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3325495"/>
            <a:ext cx="11205210" cy="15786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逻辑回归的代价函数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75882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在使用逻辑回归进行二分类时，模型的输出是hθ(x)，它就代表了正样本的预测概率p。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因此，我们就可以使用二元交叉熵损失函数，作为逻辑回归的代价函数，用于衡量模型的预测值hθ(xi)和真实值yi之间的误差。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2971800"/>
            <a:ext cx="11331575" cy="20974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对比线性回归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4255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线性回归的代价函数J(θ)，使用的是均方误差。使用均方误差函数，可以衡量出预测值h和真实值y之间的差异。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对于逻辑回归模型，是不能使用均方误差的。我们不能将逻辑回归的预测值hθ(x)，直接代入到均方误差函数中进行计算。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/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2916555"/>
            <a:ext cx="10328910" cy="2165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原理分析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39570"/>
            <a:ext cx="11033125" cy="141859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因为逻辑回归的假设函数包含了sigmoid函数，输出的是0到1的概率值。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如果直接使用均方误差，将hθ(x)代入到J(θ)中后，就会导致J(θ)形成不规则的非凸函数。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这种函数很有可能有多个极小值，当使用梯度下降算法优化该函数时，就很可能无法找到全局最优解。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因此我们不能直接使用均方误差，作为逻辑回归模型的代价函数。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90" y="2991485"/>
            <a:ext cx="8549005" cy="30029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二元交叉熵函数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769110"/>
            <a:ext cx="11033125" cy="10191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二元交叉熵损失函数，它是一个凸函数，它可以准确且平滑的描述样本的预测值h和真实值y之间的误差。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当使用梯度下降算法时，就可以找到该函数的全局最小值。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因此我们选用二元交叉熵损失误差作为逻辑回归的代价函数。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2790"/>
            <a:ext cx="9589770" cy="19297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什么是逻辑回归模型？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52625" y="2651125"/>
            <a:ext cx="875728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逻辑回归代价函数的分析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一个样本的代价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7900670" cy="107823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设J(θ)是逻辑回归模型，m个样本总代价的平均值。定义某一个样本i的代价是cost(hθ(xi), yi)。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在cost函数中，hθ(x(i))表示了模型的预测概率，y(i)是样本的标签。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cost函数描述了一个样本的错误，下面我们来进一步分析cost函数。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3210560"/>
            <a:ext cx="104394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b="1"/>
              <a:t>cost</a:t>
            </a:r>
            <a:r>
              <a:rPr lang="zh-CN" altLang="en-US" b="1"/>
              <a:t>的变化规律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8633460" cy="103378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我们希望cost函数的变化如下图所示。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如果样本是正例，标记y=1，此时预测值h越接近0，代价就要越大，h越接近1，代价就要越小。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如果样本是负例，标记y=0，那么h越接近0时，代价就要越小，h越接近1，代价就要越大。</a:t>
            </a:r>
            <a:endParaRPr lang="en-US" altLang="zh-CN" sz="1400"/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0" y="2910205"/>
            <a:ext cx="8025765" cy="32905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b="1"/>
              <a:t>cost</a:t>
            </a:r>
            <a:r>
              <a:rPr lang="zh-CN" altLang="en-US" b="1"/>
              <a:t>函数的设计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8922385" cy="153606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基于这样的考虑，设计如下cost函数：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当y=1时，cost等于负的log(hθx)；当y=0时，cost等于负的log，1减hθx。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这里的log取，e为底的自然对数。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想一想为什么这么设计？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3429000"/>
            <a:ext cx="9014460" cy="19919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/>
              <a:t>logx</a:t>
            </a:r>
            <a:r>
              <a:rPr lang="zh-CN" altLang="en-US" b="1"/>
              <a:t>函数图像分析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76708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基于函数的图像进行分析。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首先将原始的自然对数函数logx，画在坐标系中。它的定义域是正数，值域是全体实数，函数单调递增。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15" y="2587625"/>
            <a:ext cx="4700905" cy="35693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修改</a:t>
            </a:r>
            <a:r>
              <a:rPr lang="en-US" altLang="zh-CN" b="1"/>
              <a:t>logx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画出负logx和负log(1-x)，会看到它们以x=0.5左右对称。然后将自变量x的值，限制在0到1之间。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对于蓝色函数，当x趋近于0时，函数值趋近于正无穷，当x等于1时，函数值为0。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对于橙色函数，当x=0时，函数值是0，当x趋近于1时，函数趋近于正无穷。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35" y="3002280"/>
            <a:ext cx="7999095" cy="31921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代价</a:t>
            </a:r>
            <a:r>
              <a:rPr lang="en-US" altLang="zh-CN" b="1"/>
              <a:t>cost</a:t>
            </a:r>
            <a:r>
              <a:rPr lang="zh-CN" altLang="en-US" b="1"/>
              <a:t>的变化规律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8483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将蓝色和橙色两个函数的曲线，单独绘制出来，然后将逻辑回归的输出值hθx和样本标签y代入到函数中。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这时可以发现，在y=1时，代价cost的值随预测值h变大而变小，在y=0时，代价值cost随h变大而变大。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0" y="2687955"/>
            <a:ext cx="8549640" cy="33343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合并整理公式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925" y="1876425"/>
            <a:ext cx="11033125" cy="66294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我们可以将这两个式子合并为一个，也就是使用hθx、y和log函数，一起表达某个样本的代价值cost。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接着将m个样本的cost累加到一起，并求平均，这样就得到了逻辑回归的代价函数J(θ)，二元交叉熵损失误差。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340100"/>
            <a:ext cx="11216005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交叉熵损失函数的优点</a:t>
            </a:r>
            <a:endParaRPr 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6196330" cy="127000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它可以很好的衡量出模型预测值和实际值有多接近。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并且，该函数是一个凸函数，可以直接使用梯度下降算法求出全局最小值。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除此之外，因为交叉熵损失函数对于接近0或1的预测值的敏感度较高；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所以将它作为损失函数，还有助于避免学习过程中的梯度消失问题。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" y="3495675"/>
            <a:ext cx="9432925" cy="16452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035" y="22479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42557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总结逻辑回归的代价函数。设置训练集中有m个样本，已知每个样本的特征向量x、标签值y和预测值h。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设其中一个样本的代价值是cost，我们将m个样本的代价值累加到一起，就得到了训练集的总代价函数J(θ)，它是二元交叉熵损失函数。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未来我们就要使用梯度下降算法，求出函数J(θ)取得最小值时，参数θ的取值。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0" y="2642870"/>
            <a:ext cx="8750935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什么是逻辑回归模型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305" y="1649730"/>
            <a:ext cx="10650855" cy="98806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逻辑回归是应用广泛的二分类模型，它简单高效，经常用于解决广告点击预测、垃圾邮件识别、金融贷款发放等等二分类问题。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PP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2600325"/>
            <a:ext cx="7929245" cy="29444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127885" y="2583180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梯度下降求解逻辑回归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24535" y="69278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逻辑回归的迭代问题</a:t>
            </a:r>
            <a:endParaRPr lang="zh-CN" altLang="en-US" sz="4400" b="1" dirty="0" smtClean="0">
              <a:solidFill>
                <a:srgbClr val="4472C4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4535" y="1750060"/>
            <a:ext cx="8635365" cy="1317625"/>
          </a:xfrm>
        </p:spPr>
        <p:txBody>
          <a:bodyPr vert="horz">
            <a:noAutofit/>
          </a:bodyPr>
          <a:p>
            <a:pPr marL="228600" indent="-228600"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逻辑回归模型，它的假设函数是hθ(x)，用于逻辑回归模型的预测。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代价函数是J(θ)，用于衡量全部m个样本的总误差。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要求出使总误差J(θ)取得最小值时，模型中的全部参数，θ0到θn的值。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28600" indent="-228600"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在这个过程中，会使用梯度下降算法，进行参数θ的迭代。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8600" indent="-228600"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3611245"/>
            <a:ext cx="5198745" cy="1716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30" y="3677920"/>
            <a:ext cx="555942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如何使用梯度下降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4826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使用梯度下降算法，迭代逻辑回归模型参数的过程，类似于迭代线性回归模型的参数，我们都要求假设函数h中的θ。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" y="2567940"/>
            <a:ext cx="11115040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65" y="26352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梯度下降的流程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925" y="1466215"/>
            <a:ext cx="10733405" cy="135636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首先，我们要求出代价函数J(θ)，在任意一点的梯度向量。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它等于，J(θ)对θ0到θn，每个自变量分别求偏导数，然后构成的n+1维的向量。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求出J(θ)的梯度向量后，使用for循环，以负梯度的方向来决定每次迭代时，参数θ0到θn的变化方向。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最终求出使目标函数J(θ)取得最小值时的参数θ。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40" y="2985135"/>
            <a:ext cx="5201285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循环的实现方法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对于循环迭代的实现方法，和线性回归是一样的。只是这里使用的梯度，J(θ)关于θ的偏导数不一样。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在每次迭代时，需要同时修改θ0到θn的值，使它们分别以α的学习速率，沿着各自偏导数的反方向进行移动。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经过number轮迭代后，会达到J(θ)取得最小值的位置，此时θ0、θ1等等到θn的值，就是迭代结果。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05" y="2795905"/>
            <a:ext cx="5511165" cy="35642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39620" y="2583180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代价函数的梯度计算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b="1"/>
              <a:t>J(θ)</a:t>
            </a:r>
            <a:r>
              <a:rPr lang="zh-CN" altLang="en-US" b="1"/>
              <a:t>关于</a:t>
            </a:r>
            <a:r>
              <a:rPr lang="en-US" altLang="zh-CN" b="1"/>
              <a:t>θj</a:t>
            </a:r>
            <a:r>
              <a:rPr lang="zh-CN" altLang="en-US" b="1"/>
              <a:t>的偏导数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91005"/>
            <a:ext cx="11033125" cy="48831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求J(θ)关于θj偏导数的计算过程。这个计算过程比较复杂，需要熟悉各类求导公式的使用。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3081655"/>
            <a:ext cx="8568690" cy="20421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sym typeface="+mn-ea"/>
              </a:rPr>
              <a:t>一个样本的代价cost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67246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为了化简求导的计算过程，我们先单独计算一个样本的代价cost，关于θj的偏导数。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这里使用cost表示J(θ)，会得到m个样本的平均代价。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2837180"/>
            <a:ext cx="10050780" cy="23742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sym typeface="+mn-ea"/>
              </a:rPr>
              <a:t>cost的表达式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将一个样本的代价cost的表达式写出。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在公式中，xi代表了第i个样本的特征向量，yi代表了第i个样本的标签，它们都是常数。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接着观察cost函数，它由前后两个部分组成，可以分别进行偏导数的计算。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299460"/>
            <a:ext cx="10340975" cy="187388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sym typeface="+mn-ea"/>
              </a:rPr>
              <a:t>前半部分，关于θj的偏导数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7942580" cy="107759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先来推导前半部分，关于θj的偏导数。它的常数系数是负yi，求导项是log(hθ(xi))。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这里log即为ln，可以根据对数函数求导的公式进行计算。lnx的导数等于x分之1。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2680335"/>
            <a:ext cx="8672195" cy="2683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对比线性回归和逻辑回归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逻辑回归与线性回归有许多相似之处，但也有本质的不同。同时使用线性回归和逻辑回归，对房屋的情况进行分析和预测。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在使用线性回归模型时，可以基于房屋的特征，预测房屋的价格。房屋价格是连续值，线性回归模型解决的是回归问题。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逻辑回归模型会输出0或1这样的离散值。0和1分别对应两种标签。例如，定义标签1代表“优质房屋”，标签0代表“一般房屋”。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  <a:p>
            <a:endParaRPr lang="en-US" altLang="zh-CN" sz="1400"/>
          </a:p>
        </p:txBody>
      </p:sp>
      <p:pic>
        <p:nvPicPr>
          <p:cNvPr id="4" name="图片 3" descr="PPT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3550"/>
            <a:ext cx="4561205" cy="3072130"/>
          </a:xfrm>
          <a:prstGeom prst="rect">
            <a:avLst/>
          </a:prstGeom>
        </p:spPr>
      </p:pic>
      <p:pic>
        <p:nvPicPr>
          <p:cNvPr id="5" name="图片 4" descr="PPT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10" y="2835910"/>
            <a:ext cx="4357370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/>
              <a:t>复合函数求导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9704705" cy="97726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在计算时，我们要将hθ(xi)看做是一个整体，使用复核函数的求导方法，求ln(f(x))的导数，它等于f(x)分之1乘以f’(x)。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接着基于该公式进行化简，得到hθ(xi)分之1，乘以hθ(xi)关于θj的偏导数。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然后我们继续计算hθ(xi)关于θj的偏导数就可以了。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3210560"/>
            <a:ext cx="10366375" cy="21977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686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链式法则方法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5788660" cy="71310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由于hθ(x)较为复杂，我们需要设置一些中间变量，重新表示hθ(x)。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在这个过程中，会使用链式法则，分步进行计算。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658110"/>
            <a:ext cx="9215120" cy="309308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205" y="18859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计算过程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1439545"/>
            <a:ext cx="7740015" cy="1708785"/>
          </a:xfrm>
        </p:spPr>
        <p:txBody>
          <a:bodyPr/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首先设置中间变量z，它等于θ和xi两个向量相乘。这样就得到hθ(x)=g(z)。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根据求导的链式法则，求a关于c的导数，就等于a关于b的导数乘以b关于c的导数。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在这个公式中，可以将a对应hθx，也就是g(z)，c对应θj，中间变量b对应z。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这样就将hθx关于θj的偏导数，拆解为两个部分，分别是g(z)关于z的导数，与z关于θj的导数。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后面再分别对这两部分进行计算就可以了。	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70" y="3019425"/>
            <a:ext cx="4591050" cy="33439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b="1">
                <a:sym typeface="+mn-ea"/>
              </a:rPr>
              <a:t>g(z)关于z的导数</a:t>
            </a:r>
            <a:endParaRPr 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8844915" cy="53022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下面我们来计算g(z)关于z的导数，这里需要使用到幂函数与复核函数的求导公式进行计算。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319020"/>
            <a:ext cx="7924800" cy="3256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计算过程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计算过程如下，经过推导和计算，可以得到结果，1+e^-z分之1，乘以1减1+e^-z分之1。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这里我们将1+e^-z分之1，看做是一个整体。这个整体实际上就是g(z)。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因此就得到了g(z)关于z的导数，它等于g(z)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(1-g(z))。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2767965"/>
            <a:ext cx="7994015" cy="35648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计算z关于θj的导数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有了g(z)关于z的导数后，接着计算z关于θj的导数。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因为θj是第j个特征xj的参数，所以将z展开后，除了有关θj的项，其余的项都是常数，从而得到结果是x-i-j。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2815590"/>
            <a:ext cx="9682480" cy="25704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代入结果整理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6011545" cy="105664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此时我们就得到了g(z)关于z的偏导数，z关于θj的偏导数。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又因为hθx = g(z)，将这三组计算结果，带回到之前的链式计算中。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就得到了hθx关于θj的偏导数，它等于hθx*(1-hθx)*xij。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/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" y="2971800"/>
            <a:ext cx="8589010" cy="30822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继续化简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将hθx关于θj的偏导数的计算结果带入到log-hθx关于θj的偏导数中，就可以可以消去一个hθx。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此时我们就求出了前半部分的求导结果，而后半部分的求导过程是一样的，按照同样的方式计算就可以了。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" y="2660015"/>
            <a:ext cx="1021143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最终整理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将前后两部分的结果代入到cost关于θj的偏导数中，展开，再消去相同的项，最终就得到，hθxi减yi，然后乘以xij。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然后将cost的表达式代入到J(θ)中，就求出了J(θ)关于θj的偏导数的计算公式。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5" y="2796540"/>
            <a:ext cx="954913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740"/>
            <a:ext cx="11033125" cy="1010285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J(θ)关于所有θj参数的偏导数计算结果。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后面就可以基于这个计算结果，继续实现逻辑回归模型的迭代代码了。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70" y="3047365"/>
            <a:ext cx="7181850" cy="1878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逻辑回归输出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29413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我们将房屋的特征向量x输入至逻辑回归模型后：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逻辑回归就会给出0或1的结果，对应了这个房子是否是优质房屋，所以逻辑回归解决的是分类问题。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总结来说，逻辑回归与线性回归最大的不同之处在于，线性回归解决的是回归问题，模型输出值是连续的实数范围；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逻辑回归解决的是分类问题，模型输出值是0或1离散的结果。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</p:txBody>
      </p:sp>
      <p:pic>
        <p:nvPicPr>
          <p:cNvPr id="4" name="图片 3" descr="PPT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45" y="3051175"/>
            <a:ext cx="7446645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18335" y="2651125"/>
            <a:ext cx="90411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使用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Python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实现逻辑回归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41045" y="53657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基本概述</a:t>
            </a:r>
            <a:endParaRPr lang="zh-CN" altLang="en-US" sz="3600" b="1" dirty="0" smtClean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99440" y="1520825"/>
            <a:ext cx="9909810" cy="790575"/>
          </a:xfrm>
        </p:spPr>
        <p:txBody>
          <a:bodyPr vert="horz">
            <a:noAutofit/>
          </a:bodyPr>
          <a:p>
            <a:pPr marL="0" algn="l"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使用梯度下降算法实现逻辑回归，需要设计相应的计算函数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具体包括计算假设函数hθ(x)的值、J(θ)关于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θj的偏导数计算、梯度下降迭代、代价函数J(θ)的计算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4个功能函数。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15" y="2433320"/>
            <a:ext cx="8369935" cy="3385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72160" y="66802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假设函数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45" y="2829560"/>
            <a:ext cx="6201410" cy="297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55" y="1503680"/>
            <a:ext cx="4151630" cy="114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27710" y="543560"/>
            <a:ext cx="5977255" cy="702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J(θ)关于θj的偏导数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" y="3197860"/>
            <a:ext cx="89058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0" y="1575435"/>
            <a:ext cx="3949700" cy="105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78803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梯度下降迭代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1830070"/>
            <a:ext cx="8900795" cy="359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代价函数J(θ)的计算</a:t>
            </a:r>
            <a:endParaRPr lang="zh-CN" altLang="en-US" sz="3600" b="1" dirty="0" smtClean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2939415"/>
            <a:ext cx="9525635" cy="254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773555"/>
            <a:ext cx="6497320" cy="104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主函数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1950"/>
            <a:ext cx="941324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20" y="3301365"/>
            <a:ext cx="3380105" cy="27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8166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主函数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2194560"/>
            <a:ext cx="6654800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30" y="2068830"/>
            <a:ext cx="3641725" cy="3143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主函数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984375"/>
            <a:ext cx="7004685" cy="251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585" y="1984375"/>
            <a:ext cx="3636645" cy="304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主函数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2089150"/>
            <a:ext cx="6915150" cy="3369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55" y="2486025"/>
            <a:ext cx="3279140" cy="257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逻辑回归的假设函数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78498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任何机器学习模型，都需要定义一个假设函数。逻辑回归的假设函数，可以由线性回归的假设函数进行调整和修改而来。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设线性回归模型的假设函数为hθ(x)。将样本的特征向量x带入到模型后，模型会输出连续的数值型结果，取值范围从负无穷到正无穷。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逻辑回归在线性回归的基础上，增加了sigmoid函数。设线性计算结果为z，将z输入至sigmoid函数，就得到了逻辑回归的输出。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</p:txBody>
      </p:sp>
      <p:pic>
        <p:nvPicPr>
          <p:cNvPr id="5" name="图片 4" descr="PPT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4214495"/>
            <a:ext cx="9097645" cy="1576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6275"/>
            <a:ext cx="5074920" cy="63627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7420" y="93154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主函数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2069465"/>
            <a:ext cx="6248400" cy="29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95" y="2069465"/>
            <a:ext cx="3780790" cy="328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94230" y="2651125"/>
            <a:ext cx="883158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使用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Pytorch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实现逻辑回归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63270" y="58864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实验概述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04850" y="1511935"/>
            <a:ext cx="11146155" cy="819785"/>
          </a:xfrm>
        </p:spPr>
        <p:txBody>
          <a:bodyPr vert="horz">
            <a:noAutofit/>
          </a:bodyPr>
          <a:p>
            <a:pPr marL="0" algn="l"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使用PyTorch深度框架，训练逻辑回归模型。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其中包括了基于nn.Module定义逻辑回归模型与使用SGD优化器迭代逻辑回归模型，这两个重点内容。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40" y="2480945"/>
            <a:ext cx="709422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37565" y="58102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代码讲解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744345"/>
            <a:ext cx="6102350" cy="40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代码讲解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0" y="1953260"/>
            <a:ext cx="7839710" cy="318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代码讲解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5" y="1876425"/>
            <a:ext cx="5826760" cy="399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00735" y="62547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代码讲解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1734820"/>
            <a:ext cx="5340350" cy="363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1988185"/>
            <a:ext cx="3655060" cy="2882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sym typeface="+mn-ea"/>
              </a:rPr>
              <a:t>sigmoid函数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sigmoid函数g(z)，它也被称为Logistic函数，它等于1/1+e^-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sigmoid函数可以将线性计算结果压缩到0到1之间。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将sigmoid函数的图像画在坐标系中，可以得到一个形状如字母S的函数。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190240"/>
            <a:ext cx="9093835" cy="27603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.xml><?xml version="1.0" encoding="utf-8"?>
<p:tagLst xmlns:p="http://schemas.openxmlformats.org/presentationml/2006/main">
  <p:tag name="KSO_WPP_MARK_KEY" val="e32cbc33-ac92-4a9a-aac0-605f433b125a"/>
  <p:tag name="COMMONDATA" val="eyJoZGlkIjoiNWZlZTNlMTBiZDAxNjgxZWUxNjBiMDRmOGY4YjQ4MzcifQ=="/>
  <p:tag name="commondata" val="eyJoZGlkIjoiOTFlYTEwYmQ0ODlmNWVkYzQ1N2VkNGI5NmY5ZDhlNT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7368</Words>
  <Application>WPS 演示</Application>
  <PresentationFormat>宽屏</PresentationFormat>
  <Paragraphs>439</Paragraphs>
  <Slides>86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PowerPoint 演示文稿</vt:lpstr>
      <vt:lpstr>PowerPoint 演示文稿</vt:lpstr>
      <vt:lpstr>PowerPoint 演示文稿</vt:lpstr>
      <vt:lpstr>PowerPoint 演示文稿</vt:lpstr>
      <vt:lpstr>什么是逻辑回归模型</vt:lpstr>
      <vt:lpstr>对比线性回归和逻辑回归</vt:lpstr>
      <vt:lpstr>逻辑回归输出</vt:lpstr>
      <vt:lpstr>逻辑回归的假设函数</vt:lpstr>
      <vt:lpstr>sigmoid函数</vt:lpstr>
      <vt:lpstr>逻辑回归的假设函数</vt:lpstr>
      <vt:lpstr>输出的意义</vt:lpstr>
      <vt:lpstr>举例说明</vt:lpstr>
      <vt:lpstr>案例垃圾邮件识别</vt:lpstr>
      <vt:lpstr>结果预测</vt:lpstr>
      <vt:lpstr>举例说明</vt:lpstr>
      <vt:lpstr>设定阈值</vt:lpstr>
      <vt:lpstr>PowerPoint 演示文稿</vt:lpstr>
      <vt:lpstr>决策边界</vt:lpstr>
      <vt:lpstr>不同模型的决策边界</vt:lpstr>
      <vt:lpstr>逻辑回归和决策边界</vt:lpstr>
      <vt:lpstr>线性方程z的意义</vt:lpstr>
      <vt:lpstr>举例说明</vt:lpstr>
      <vt:lpstr>带入结果</vt:lpstr>
      <vt:lpstr>PowerPoint 演示文稿</vt:lpstr>
      <vt:lpstr>非线性分类</vt:lpstr>
      <vt:lpstr>非线性的决策边界</vt:lpstr>
      <vt:lpstr>带入决策边界，判断类别</vt:lpstr>
      <vt:lpstr>决策边界不唯一</vt:lpstr>
      <vt:lpstr>举例说明1</vt:lpstr>
      <vt:lpstr>举例说明2</vt:lpstr>
      <vt:lpstr>不规则的决策边界</vt:lpstr>
      <vt:lpstr>总结</vt:lpstr>
      <vt:lpstr>总结</vt:lpstr>
      <vt:lpstr>PowerPoint 演示文稿</vt:lpstr>
      <vt:lpstr>二元交叉熵损失</vt:lpstr>
      <vt:lpstr>逻辑回归的代价函数</vt:lpstr>
      <vt:lpstr>对比线性回归</vt:lpstr>
      <vt:lpstr>原理分析</vt:lpstr>
      <vt:lpstr>二元交叉熵函数</vt:lpstr>
      <vt:lpstr>PowerPoint 演示文稿</vt:lpstr>
      <vt:lpstr>一个样本的代价</vt:lpstr>
      <vt:lpstr>cost的变化规律</vt:lpstr>
      <vt:lpstr>cost函数的设计</vt:lpstr>
      <vt:lpstr>logx函数图像分析</vt:lpstr>
      <vt:lpstr>修改logx</vt:lpstr>
      <vt:lpstr>代价cost的变化规律</vt:lpstr>
      <vt:lpstr>合并整理公式</vt:lpstr>
      <vt:lpstr>交叉熵损失函数的优点</vt:lpstr>
      <vt:lpstr>总结</vt:lpstr>
      <vt:lpstr>PowerPoint 演示文稿</vt:lpstr>
      <vt:lpstr>PowerPoint 演示文稿</vt:lpstr>
      <vt:lpstr>如何使用梯度下降</vt:lpstr>
      <vt:lpstr>梯度下降的流程</vt:lpstr>
      <vt:lpstr>循环的实现方法</vt:lpstr>
      <vt:lpstr>PowerPoint 演示文稿</vt:lpstr>
      <vt:lpstr>J(θ)关于θj的偏导数</vt:lpstr>
      <vt:lpstr>一个样本的代价cost</vt:lpstr>
      <vt:lpstr>cost的表达式</vt:lpstr>
      <vt:lpstr>前半部分，关于θj的偏导数</vt:lpstr>
      <vt:lpstr>复合函数求导</vt:lpstr>
      <vt:lpstr>链式法则方法</vt:lpstr>
      <vt:lpstr>计算过程</vt:lpstr>
      <vt:lpstr>g(z)关于z的导数</vt:lpstr>
      <vt:lpstr>计算过程</vt:lpstr>
      <vt:lpstr>计算z关于θj的导数</vt:lpstr>
      <vt:lpstr>代入结果整理</vt:lpstr>
      <vt:lpstr>继续化简</vt:lpstr>
      <vt:lpstr>最终整理</vt:lpstr>
      <vt:lpstr>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小黑黑</cp:lastModifiedBy>
  <cp:revision>5612</cp:revision>
  <dcterms:created xsi:type="dcterms:W3CDTF">2023-08-11T09:10:00Z</dcterms:created>
  <dcterms:modified xsi:type="dcterms:W3CDTF">2025-03-17T17:10:17Z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6A218F4376184B65ABDD20E79FA31B5B</vt:lpwstr>
  </property>
  <property fmtid="{D5CDD505-2E9C-101B-9397-08002B2CF9AE}" pid="3" name="KSOProductBuildVer">
    <vt:lpwstr>2052-12.1.0.20305</vt:lpwstr>
  </property>
  <property fmtid="{D5CDD505-2E9C-101B-9397-08002B2CF9AE}" pid="4" name="commondata">
    <vt:lpwstr>eyJoZGlkIjoiOGNhMDAwYzYyMDNkM2YyYmMwZmYxZDMyZjc3OWZmODIifQ==</vt:lpwstr>
  </property>
</Properties>
</file>